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80" r:id="rId23"/>
    <p:sldId id="279" r:id="rId24"/>
    <p:sldId id="281" r:id="rId25"/>
    <p:sldId id="282" r:id="rId26"/>
    <p:sldId id="283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17" autoAdjust="0"/>
    <p:restoredTop sz="94640" autoAdjust="0"/>
  </p:normalViewPr>
  <p:slideViewPr>
    <p:cSldViewPr>
      <p:cViewPr varScale="1">
        <p:scale>
          <a:sx n="102" d="100"/>
          <a:sy n="102" d="100"/>
        </p:scale>
        <p:origin x="-7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21F5B-1E3A-4CFA-A89B-4331B88D2718}" type="datetimeFigureOut">
              <a:rPr lang="en-US" smtClean="0"/>
              <a:t>6/6/13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0E5CF-0978-4588-AAEB-3BFEA0AE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30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0E5CF-0978-4588-AAEB-3BFEA0AE529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6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7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5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6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9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4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5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090C-6313-428B-84AE-299EF4CB663A}" type="datetimeFigureOut">
              <a:rPr lang="en-US" smtClean="0"/>
              <a:t>6/6/13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65A92-812D-4D5E-B74D-91F051F8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3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Parallel Agent</a:t>
            </a:r>
            <a:r>
              <a:rPr lang="en-US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-based Simulation of 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Pandemic </a:t>
            </a:r>
            <a:r>
              <a:rPr lang="en-US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and Seasonal Influenza Outbreaks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Milton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Soto-Ferrari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Peter Holvenstot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Diana Prieto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Elise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Doncker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John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Kapenga</a:t>
            </a:r>
            <a:endParaRPr lang="en-US" baseline="300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Western Michigan University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11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Agent Model Description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program can be generally described as shown in the </a:t>
            </a:r>
            <a:r>
              <a:rPr lang="en-GB" dirty="0">
                <a:solidFill>
                  <a:srgbClr val="008000"/>
                </a:solidFill>
              </a:rPr>
              <a:t>flow diagram </a:t>
            </a:r>
            <a:r>
              <a:rPr lang="en-GB" dirty="0"/>
              <a:t>of </a:t>
            </a:r>
            <a:r>
              <a:rPr lang="en-GB" dirty="0">
                <a:solidFill>
                  <a:srgbClr val="008000"/>
                </a:solidFill>
              </a:rPr>
              <a:t>figure 1</a:t>
            </a:r>
            <a:r>
              <a:rPr lang="en-GB" dirty="0"/>
              <a:t>.  The diagram shows the following sequence</a:t>
            </a:r>
            <a:r>
              <a:rPr lang="en-GB" dirty="0" smtClean="0"/>
              <a:t>:</a:t>
            </a:r>
          </a:p>
          <a:p>
            <a:pPr marL="857250" lvl="1" indent="-457200">
              <a:buFont typeface="Wingdings" charset="2"/>
              <a:buChar char="§"/>
            </a:pPr>
            <a:r>
              <a:rPr lang="en-GB" dirty="0" smtClean="0"/>
              <a:t>First</a:t>
            </a:r>
            <a:r>
              <a:rPr lang="en-GB" dirty="0"/>
              <a:t>, the program executes a </a:t>
            </a:r>
            <a:r>
              <a:rPr lang="en-GB" dirty="0">
                <a:solidFill>
                  <a:srgbClr val="FF6600"/>
                </a:solidFill>
              </a:rPr>
              <a:t>setup</a:t>
            </a:r>
            <a:r>
              <a:rPr lang="en-GB" dirty="0"/>
              <a:t> routine where simulation parameters are read from text files. </a:t>
            </a:r>
            <a:endParaRPr lang="en-GB" dirty="0" smtClean="0"/>
          </a:p>
          <a:p>
            <a:pPr marL="857250" lvl="1" indent="-457200">
              <a:buFont typeface="Wingdings" charset="2"/>
              <a:buChar char="§"/>
            </a:pPr>
            <a:r>
              <a:rPr lang="en-GB" dirty="0" smtClean="0"/>
              <a:t>Then</a:t>
            </a:r>
            <a:r>
              <a:rPr lang="en-GB" dirty="0"/>
              <a:t>, a fixed number of </a:t>
            </a:r>
            <a:r>
              <a:rPr lang="en-GB" dirty="0">
                <a:solidFill>
                  <a:srgbClr val="FF6600"/>
                </a:solidFill>
              </a:rPr>
              <a:t>businesses</a:t>
            </a:r>
            <a:r>
              <a:rPr lang="en-GB" dirty="0"/>
              <a:t> are generated and sized using the census information in the text files. 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176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460517"/>
              </p:ext>
            </p:extLst>
          </p:nvPr>
        </p:nvGraphicFramePr>
        <p:xfrm>
          <a:off x="525883" y="533400"/>
          <a:ext cx="809223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r:id="rId3" imgW="9426883" imgH="5957105" progId="Visio.Drawing.11">
                  <p:embed/>
                </p:oleObj>
              </mc:Choice>
              <mc:Fallback>
                <p:oleObj r:id="rId3" imgW="9426883" imgH="595710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83" y="533400"/>
                        <a:ext cx="8092233" cy="510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485003" y="6172200"/>
            <a:ext cx="2542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Figure. </a:t>
            </a:r>
            <a:r>
              <a:rPr lang="en-US" dirty="0"/>
              <a:t>1</a:t>
            </a:r>
            <a:r>
              <a:rPr lang="en-US" dirty="0" smtClean="0"/>
              <a:t>. Basic </a:t>
            </a:r>
            <a:r>
              <a:rPr lang="en-US" dirty="0"/>
              <a:t>AB model</a:t>
            </a:r>
          </a:p>
        </p:txBody>
      </p:sp>
    </p:spTree>
    <p:extLst>
      <p:ext uri="{BB962C8B-B14F-4D97-AF65-F5344CB8AC3E}">
        <p14:creationId xmlns:p14="http://schemas.microsoft.com/office/powerpoint/2010/main" val="354941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Agent Model Description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Font typeface="Wingdings" charset="2"/>
              <a:buChar char="§"/>
            </a:pPr>
            <a:r>
              <a:rPr lang="en-GB" dirty="0"/>
              <a:t>A fixed number of </a:t>
            </a:r>
            <a:r>
              <a:rPr lang="en-GB" dirty="0">
                <a:solidFill>
                  <a:srgbClr val="FF6600"/>
                </a:solidFill>
              </a:rPr>
              <a:t>households</a:t>
            </a:r>
            <a:r>
              <a:rPr lang="en-GB" dirty="0"/>
              <a:t> are then generated, with each household's size being assigned according to a census-based probability distribution. In addition, individuals are assigned their personal data including workplaces and schools. </a:t>
            </a:r>
            <a:endParaRPr lang="en-GB" dirty="0" smtClean="0"/>
          </a:p>
          <a:p>
            <a:pPr marL="857250" lvl="1" indent="-457200">
              <a:buFont typeface="Wingdings" charset="2"/>
              <a:buChar char="§"/>
            </a:pPr>
            <a:r>
              <a:rPr lang="en-GB" dirty="0" smtClean="0"/>
              <a:t>Finally</a:t>
            </a:r>
            <a:r>
              <a:rPr lang="en-GB" dirty="0"/>
              <a:t>, the </a:t>
            </a:r>
            <a:r>
              <a:rPr lang="en-GB" dirty="0">
                <a:solidFill>
                  <a:srgbClr val="FF6600"/>
                </a:solidFill>
              </a:rPr>
              <a:t>initial infection </a:t>
            </a:r>
            <a:r>
              <a:rPr lang="en-GB" dirty="0"/>
              <a:t>is spread to a fixed number of individuals, as symbolized by the </a:t>
            </a:r>
            <a:r>
              <a:rPr lang="en-GB" dirty="0">
                <a:solidFill>
                  <a:srgbClr val="008000"/>
                </a:solidFill>
              </a:rPr>
              <a:t>box</a:t>
            </a:r>
            <a:r>
              <a:rPr lang="en-GB" dirty="0"/>
              <a:t> </a:t>
            </a:r>
            <a:r>
              <a:rPr lang="en-GB" dirty="0">
                <a:solidFill>
                  <a:srgbClr val="008000"/>
                </a:solidFill>
              </a:rPr>
              <a:t>number 4</a:t>
            </a:r>
            <a:r>
              <a:rPr lang="en-GB" dirty="0"/>
              <a:t> in figure 1. 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7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Agent Model Description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0" lvl="1" indent="-457200">
              <a:buFont typeface="Wingdings" charset="2"/>
              <a:buChar char="§"/>
            </a:pPr>
            <a:r>
              <a:rPr lang="en-GB" dirty="0">
                <a:solidFill>
                  <a:srgbClr val="008000"/>
                </a:solidFill>
              </a:rPr>
              <a:t>Box number 5 </a:t>
            </a:r>
            <a:r>
              <a:rPr lang="en-GB" dirty="0"/>
              <a:t>shows the beginning of the main </a:t>
            </a:r>
            <a:r>
              <a:rPr lang="en-GB" dirty="0">
                <a:solidFill>
                  <a:srgbClr val="FF6600"/>
                </a:solidFill>
              </a:rPr>
              <a:t>program loop</a:t>
            </a:r>
            <a:r>
              <a:rPr lang="en-GB" dirty="0"/>
              <a:t>. </a:t>
            </a:r>
            <a:endParaRPr lang="en-GB" dirty="0" smtClean="0"/>
          </a:p>
          <a:p>
            <a:pPr marL="857250" lvl="1" indent="-457200">
              <a:buFont typeface="Wingdings" charset="2"/>
              <a:buChar char="§"/>
            </a:pPr>
            <a:r>
              <a:rPr lang="en-GB" dirty="0" smtClean="0"/>
              <a:t>Each </a:t>
            </a:r>
            <a:r>
              <a:rPr lang="en-GB" dirty="0"/>
              <a:t>hour, the program </a:t>
            </a:r>
            <a:r>
              <a:rPr lang="en-GB" dirty="0">
                <a:solidFill>
                  <a:srgbClr val="FF6600"/>
                </a:solidFill>
              </a:rPr>
              <a:t>iterates all locations </a:t>
            </a:r>
            <a:r>
              <a:rPr lang="en-GB" dirty="0"/>
              <a:t>including households, schools, and workplaces and </a:t>
            </a:r>
            <a:r>
              <a:rPr lang="en-GB" dirty="0">
                <a:solidFill>
                  <a:srgbClr val="FF6600"/>
                </a:solidFill>
              </a:rPr>
              <a:t>moves all individuals </a:t>
            </a:r>
            <a:r>
              <a:rPr lang="en-GB" dirty="0"/>
              <a:t>across locations according to a daily schedule (</a:t>
            </a:r>
            <a:r>
              <a:rPr lang="en-GB" dirty="0">
                <a:solidFill>
                  <a:srgbClr val="008000"/>
                </a:solidFill>
              </a:rPr>
              <a:t>boxes 6 and 6a</a:t>
            </a:r>
            <a:r>
              <a:rPr lang="en-GB" dirty="0"/>
              <a:t>). </a:t>
            </a:r>
            <a:endParaRPr lang="en-GB" dirty="0" smtClean="0"/>
          </a:p>
          <a:p>
            <a:pPr marL="857250" lvl="1" indent="-457200">
              <a:buFont typeface="Wingdings" charset="2"/>
              <a:buChar char="§"/>
            </a:pPr>
            <a:r>
              <a:rPr lang="en-GB" dirty="0" smtClean="0"/>
              <a:t>The </a:t>
            </a:r>
            <a:r>
              <a:rPr lang="en-GB" dirty="0"/>
              <a:t>locations are </a:t>
            </a:r>
            <a:r>
              <a:rPr lang="en-GB" dirty="0">
                <a:solidFill>
                  <a:srgbClr val="FF6600"/>
                </a:solidFill>
              </a:rPr>
              <a:t>iterated again</a:t>
            </a:r>
            <a:r>
              <a:rPr lang="en-GB" dirty="0"/>
              <a:t>, and for each individual </a:t>
            </a:r>
            <a:r>
              <a:rPr lang="en-GB" dirty="0">
                <a:solidFill>
                  <a:srgbClr val="FF6600"/>
                </a:solidFill>
              </a:rPr>
              <a:t>infected</a:t>
            </a:r>
            <a:r>
              <a:rPr lang="en-GB" dirty="0"/>
              <a:t> with either seasonal or pandemic </a:t>
            </a:r>
            <a:r>
              <a:rPr lang="en-GB" dirty="0" smtClean="0"/>
              <a:t>viruses; </a:t>
            </a:r>
            <a:r>
              <a:rPr lang="en-GB" dirty="0"/>
              <a:t>the program generates a number of </a:t>
            </a:r>
            <a:r>
              <a:rPr lang="en-GB" dirty="0">
                <a:solidFill>
                  <a:srgbClr val="FF6600"/>
                </a:solidFill>
              </a:rPr>
              <a:t>contacts</a:t>
            </a:r>
            <a:r>
              <a:rPr lang="en-GB" dirty="0"/>
              <a:t> with other individuals at the new location, (</a:t>
            </a:r>
            <a:r>
              <a:rPr lang="en-GB" dirty="0">
                <a:solidFill>
                  <a:srgbClr val="008000"/>
                </a:solidFill>
              </a:rPr>
              <a:t>boxes 7 and 7a</a:t>
            </a:r>
            <a:r>
              <a:rPr lang="en-GB" dirty="0"/>
              <a:t>). 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168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Agent Model Description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1" indent="-457200">
              <a:buFont typeface="Wingdings" charset="2"/>
              <a:buChar char="§"/>
            </a:pPr>
            <a:r>
              <a:rPr lang="en-GB" dirty="0"/>
              <a:t>At the end of the day, </a:t>
            </a:r>
            <a:r>
              <a:rPr lang="en-GB" dirty="0">
                <a:solidFill>
                  <a:srgbClr val="FF6600"/>
                </a:solidFill>
              </a:rPr>
              <a:t>infected individuals</a:t>
            </a:r>
            <a:r>
              <a:rPr lang="en-GB" dirty="0"/>
              <a:t> are iterated, and each of their contacts, if </a:t>
            </a:r>
            <a:r>
              <a:rPr lang="en-GB" dirty="0">
                <a:solidFill>
                  <a:srgbClr val="FF6600"/>
                </a:solidFill>
              </a:rPr>
              <a:t>susceptible</a:t>
            </a:r>
            <a:r>
              <a:rPr lang="en-GB" dirty="0"/>
              <a:t>, has a certain chance of </a:t>
            </a:r>
            <a:r>
              <a:rPr lang="en-GB" dirty="0">
                <a:solidFill>
                  <a:srgbClr val="FF6600"/>
                </a:solidFill>
              </a:rPr>
              <a:t>contracting </a:t>
            </a:r>
            <a:r>
              <a:rPr lang="en-GB" dirty="0"/>
              <a:t>one or both viruses. Selected susceptible individuals then become infectious (</a:t>
            </a:r>
            <a:r>
              <a:rPr lang="en-GB" dirty="0">
                <a:solidFill>
                  <a:srgbClr val="008000"/>
                </a:solidFill>
              </a:rPr>
              <a:t>boxes 8, 8a and 8b</a:t>
            </a:r>
            <a:r>
              <a:rPr lang="en-GB" dirty="0"/>
              <a:t>). </a:t>
            </a:r>
            <a:endParaRPr lang="en-GB" dirty="0" smtClean="0"/>
          </a:p>
          <a:p>
            <a:pPr marL="857250" lvl="1" indent="-457200">
              <a:buFont typeface="Wingdings" charset="2"/>
              <a:buChar char="§"/>
            </a:pPr>
            <a:r>
              <a:rPr lang="en-GB" dirty="0" smtClean="0"/>
              <a:t>In </a:t>
            </a:r>
            <a:r>
              <a:rPr lang="en-GB" dirty="0"/>
              <a:t>addition to the infection of individuals, already infected individuals are also evaluated, to determine if their </a:t>
            </a:r>
            <a:r>
              <a:rPr lang="en-GB" dirty="0">
                <a:solidFill>
                  <a:srgbClr val="FF6600"/>
                </a:solidFill>
              </a:rPr>
              <a:t>culmination periods</a:t>
            </a:r>
            <a:r>
              <a:rPr lang="en-GB" dirty="0"/>
              <a:t> have elapsed and they can recover (</a:t>
            </a:r>
            <a:r>
              <a:rPr lang="en-GB" dirty="0">
                <a:solidFill>
                  <a:srgbClr val="008000"/>
                </a:solidFill>
              </a:rPr>
              <a:t>boxes 8c and 8d</a:t>
            </a:r>
            <a:r>
              <a:rPr lang="en-GB" dirty="0"/>
              <a:t>). 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007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Agent Model Description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Font typeface="Wingdings" charset="2"/>
              <a:buChar char="§"/>
            </a:pPr>
            <a:r>
              <a:rPr lang="en-US" dirty="0"/>
              <a:t>After the simulation has run to completion, individuals are iterated in order to ascertain the number of infected cases per primary case, i.e., the </a:t>
            </a:r>
            <a:r>
              <a:rPr lang="en-US" dirty="0">
                <a:solidFill>
                  <a:srgbClr val="FF6600"/>
                </a:solidFill>
              </a:rPr>
              <a:t>reproduction </a:t>
            </a:r>
            <a:r>
              <a:rPr lang="en-US" dirty="0" smtClean="0">
                <a:solidFill>
                  <a:srgbClr val="FF6600"/>
                </a:solidFill>
              </a:rPr>
              <a:t>number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687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OpenMP Version</a:t>
            </a:r>
            <a:endParaRPr lang="en-US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main program loop was parallelized using an </a:t>
            </a:r>
            <a:r>
              <a:rPr lang="en-GB" dirty="0" err="1"/>
              <a:t>OpenMP</a:t>
            </a:r>
            <a:r>
              <a:rPr lang="en-GB" dirty="0"/>
              <a:t> parallel-for </a:t>
            </a:r>
            <a:r>
              <a:rPr lang="en-GB" dirty="0">
                <a:solidFill>
                  <a:srgbClr val="FF6600"/>
                </a:solidFill>
              </a:rPr>
              <a:t>pragma</a:t>
            </a:r>
            <a:r>
              <a:rPr lang="en-GB" dirty="0"/>
              <a:t> clause (using a dynamic schedule with default chunk size for load balancing) before each of the for-loops used to iterate locations (boxes 6, 7, 8a and 8b of figure 1). </a:t>
            </a:r>
            <a:endParaRPr lang="en-GB" dirty="0" smtClean="0"/>
          </a:p>
          <a:p>
            <a:r>
              <a:rPr lang="en-GB" dirty="0" smtClean="0">
                <a:solidFill>
                  <a:srgbClr val="008000"/>
                </a:solidFill>
              </a:rPr>
              <a:t>Figure </a:t>
            </a:r>
            <a:r>
              <a:rPr lang="en-GB" dirty="0">
                <a:solidFill>
                  <a:srgbClr val="008000"/>
                </a:solidFill>
              </a:rPr>
              <a:t>2</a:t>
            </a:r>
            <a:r>
              <a:rPr lang="en-GB" dirty="0"/>
              <a:t> shows the </a:t>
            </a:r>
            <a:r>
              <a:rPr lang="en-GB" dirty="0" err="1">
                <a:solidFill>
                  <a:srgbClr val="008000"/>
                </a:solidFill>
              </a:rPr>
              <a:t>pseudocode</a:t>
            </a:r>
            <a:r>
              <a:rPr lang="en-GB" dirty="0"/>
              <a:t> of the program described in figure 1, and the additions to the basic code for enabling parallelization (in bold). 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712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OpenMP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73019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68914" y="5562600"/>
            <a:ext cx="2522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Figure 2. OpenMP </a:t>
            </a:r>
            <a:r>
              <a:rPr lang="en-US" dirty="0"/>
              <a:t>model</a:t>
            </a:r>
          </a:p>
        </p:txBody>
      </p:sp>
      <p:pic>
        <p:nvPicPr>
          <p:cNvPr id="13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03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Results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test environment i</a:t>
            </a:r>
            <a:r>
              <a:rPr lang="en-US" dirty="0" smtClean="0"/>
              <a:t>s </a:t>
            </a:r>
            <a:r>
              <a:rPr lang="en-US" dirty="0"/>
              <a:t>the computer cluster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008000"/>
                </a:solidFill>
              </a:rPr>
              <a:t>High Performance Computational Science </a:t>
            </a:r>
            <a:r>
              <a:rPr lang="en-US" dirty="0" smtClean="0"/>
              <a:t>(HPCN) </a:t>
            </a:r>
            <a:r>
              <a:rPr lang="en-US" dirty="0"/>
              <a:t>laboratory, </a:t>
            </a:r>
            <a:r>
              <a:rPr lang="en-US" dirty="0" smtClean="0"/>
              <a:t>at WMU, </a:t>
            </a:r>
            <a:r>
              <a:rPr lang="en-US" dirty="0"/>
              <a:t>Michigan. </a:t>
            </a:r>
            <a:endParaRPr lang="en-US" dirty="0" smtClean="0"/>
          </a:p>
          <a:p>
            <a:r>
              <a:rPr lang="en-US" dirty="0" smtClean="0"/>
              <a:t>The cluster nodes are Intel Sandy Bridge, 16-core processor (and GPU) based. </a:t>
            </a:r>
            <a:r>
              <a:rPr lang="en-US" dirty="0"/>
              <a:t>The program </a:t>
            </a:r>
            <a:r>
              <a:rPr lang="en-US" dirty="0" smtClean="0"/>
              <a:t>used </a:t>
            </a:r>
            <a:r>
              <a:rPr lang="en-US" dirty="0"/>
              <a:t>g++ -</a:t>
            </a:r>
            <a:r>
              <a:rPr lang="en-US" dirty="0" err="1"/>
              <a:t>fopenmp</a:t>
            </a:r>
            <a:r>
              <a:rPr lang="en-US" dirty="0"/>
              <a:t> compilation </a:t>
            </a:r>
            <a:r>
              <a:rPr lang="en-US" dirty="0" smtClean="0"/>
              <a:t>on </a:t>
            </a:r>
            <a:r>
              <a:rPr lang="en-US" dirty="0"/>
              <a:t>Linux. </a:t>
            </a:r>
          </a:p>
        </p:txBody>
      </p:sp>
      <p:pic>
        <p:nvPicPr>
          <p:cNvPr id="10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90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Results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4257675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487130" y="6172200"/>
            <a:ext cx="2553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Figure </a:t>
            </a: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pic>
        <p:nvPicPr>
          <p:cNvPr id="10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922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Presentation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Agent Model Description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	OpenMP Version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CUDA Approach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542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Results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Figure 3</a:t>
            </a:r>
            <a:r>
              <a:rPr lang="en-US" dirty="0" smtClean="0"/>
              <a:t> shows the decrease in runtime from T</a:t>
            </a:r>
            <a:r>
              <a:rPr lang="en-US" baseline="-25000" dirty="0" smtClean="0"/>
              <a:t>1</a:t>
            </a:r>
            <a:r>
              <a:rPr lang="en-US" dirty="0" smtClean="0"/>
              <a:t> = 1060s when executed sequentially, to approximately T</a:t>
            </a:r>
            <a:r>
              <a:rPr lang="en-US" baseline="-25000" dirty="0" smtClean="0"/>
              <a:t>24</a:t>
            </a:r>
            <a:r>
              <a:rPr lang="en-US" dirty="0" smtClean="0"/>
              <a:t> = 301s when the number of threads P equals the number of cores, with the OpenMP parallel version. Increasing the number of threads further (through 32) leaves the time fairly constant - actually reaching a minimum of 301s at 24 threads. </a:t>
            </a:r>
          </a:p>
          <a:p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295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CUDA Approach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 </a:t>
            </a:r>
            <a:r>
              <a:rPr lang="en-GB" dirty="0"/>
              <a:t>depicted in </a:t>
            </a:r>
            <a:r>
              <a:rPr lang="en-GB" dirty="0">
                <a:solidFill>
                  <a:srgbClr val="008000"/>
                </a:solidFill>
              </a:rPr>
              <a:t>figure 4</a:t>
            </a:r>
            <a:r>
              <a:rPr lang="en-GB" dirty="0"/>
              <a:t>, </a:t>
            </a:r>
            <a:r>
              <a:rPr lang="en-GB" dirty="0" smtClean="0"/>
              <a:t>the </a:t>
            </a:r>
            <a:r>
              <a:rPr lang="en-GB" dirty="0"/>
              <a:t>CUDA approach generates the inputs and schedules for the agents on the </a:t>
            </a:r>
            <a:r>
              <a:rPr lang="en-GB" dirty="0" smtClean="0"/>
              <a:t>host, </a:t>
            </a:r>
            <a:r>
              <a:rPr lang="en-GB" dirty="0"/>
              <a:t>based on demographic data (we assume that data should have been collected for every </a:t>
            </a:r>
            <a:r>
              <a:rPr lang="en-GB" dirty="0">
                <a:solidFill>
                  <a:srgbClr val="FF6600"/>
                </a:solidFill>
              </a:rPr>
              <a:t>population </a:t>
            </a:r>
            <a:r>
              <a:rPr lang="en-GB" dirty="0" err="1">
                <a:solidFill>
                  <a:srgbClr val="FF6600"/>
                </a:solidFill>
              </a:rPr>
              <a:t>center</a:t>
            </a:r>
            <a:r>
              <a:rPr lang="en-GB" dirty="0"/>
              <a:t> before </a:t>
            </a:r>
            <a:r>
              <a:rPr lang="en-GB" dirty="0" smtClean="0"/>
              <a:t>generating </a:t>
            </a:r>
            <a:r>
              <a:rPr lang="en-GB" dirty="0"/>
              <a:t>the agents); </a:t>
            </a:r>
          </a:p>
          <a:p>
            <a:r>
              <a:rPr lang="en-GB" dirty="0" smtClean="0"/>
              <a:t>then </a:t>
            </a:r>
            <a:r>
              <a:rPr lang="en-GB" dirty="0"/>
              <a:t>the </a:t>
            </a:r>
            <a:r>
              <a:rPr lang="en-GB" dirty="0">
                <a:solidFill>
                  <a:srgbClr val="FF6600"/>
                </a:solidFill>
              </a:rPr>
              <a:t>kernel</a:t>
            </a:r>
            <a:r>
              <a:rPr lang="en-GB" dirty="0"/>
              <a:t> is invoked to perform all interactions among the individuals on the GPU.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87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CUDA 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Approach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477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18824" y="6188425"/>
            <a:ext cx="4086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Figure </a:t>
            </a:r>
            <a:r>
              <a:rPr lang="en-GB" dirty="0"/>
              <a:t>4. Proposed CUDA implementation</a:t>
            </a:r>
            <a:endParaRPr lang="en-US" dirty="0"/>
          </a:p>
        </p:txBody>
      </p:sp>
      <p:pic>
        <p:nvPicPr>
          <p:cNvPr id="10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242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CUDA 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Approach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Each </a:t>
            </a:r>
            <a:r>
              <a:rPr lang="en-GB" dirty="0">
                <a:solidFill>
                  <a:srgbClr val="008000"/>
                </a:solidFill>
              </a:rPr>
              <a:t>block</a:t>
            </a:r>
            <a:r>
              <a:rPr lang="en-GB" dirty="0"/>
              <a:t> on the </a:t>
            </a:r>
            <a:r>
              <a:rPr lang="en-GB" dirty="0" smtClean="0"/>
              <a:t>grid supports </a:t>
            </a:r>
            <a:r>
              <a:rPr lang="en-GB" dirty="0"/>
              <a:t>an AB simulation of a </a:t>
            </a:r>
            <a:r>
              <a:rPr lang="en-GB" dirty="0">
                <a:solidFill>
                  <a:srgbClr val="008000"/>
                </a:solidFill>
              </a:rPr>
              <a:t>population </a:t>
            </a:r>
            <a:r>
              <a:rPr lang="en-GB" dirty="0" err="1">
                <a:solidFill>
                  <a:srgbClr val="008000"/>
                </a:solidFill>
              </a:rPr>
              <a:t>center</a:t>
            </a:r>
            <a:r>
              <a:rPr lang="en-GB" dirty="0">
                <a:solidFill>
                  <a:srgbClr val="008000"/>
                </a:solidFill>
              </a:rPr>
              <a:t> </a:t>
            </a:r>
            <a:r>
              <a:rPr lang="en-GB" dirty="0"/>
              <a:t>(e.g., a town, </a:t>
            </a:r>
            <a:r>
              <a:rPr lang="en-GB" dirty="0" smtClean="0"/>
              <a:t>county, province; i.e., a </a:t>
            </a:r>
            <a:r>
              <a:rPr lang="en-GB" dirty="0"/>
              <a:t>populated region). </a:t>
            </a:r>
            <a:endParaRPr lang="en-GB" dirty="0" smtClean="0"/>
          </a:p>
          <a:p>
            <a:r>
              <a:rPr lang="en-GB" dirty="0" smtClean="0">
                <a:solidFill>
                  <a:srgbClr val="FF6600"/>
                </a:solidFill>
              </a:rPr>
              <a:t>Synchronization</a:t>
            </a:r>
            <a:r>
              <a:rPr lang="en-GB" dirty="0" smtClean="0"/>
              <a:t> </a:t>
            </a:r>
            <a:r>
              <a:rPr lang="en-GB" dirty="0"/>
              <a:t>among </a:t>
            </a:r>
            <a:r>
              <a:rPr lang="en-GB" dirty="0" smtClean="0"/>
              <a:t>blocks occurs </a:t>
            </a:r>
            <a:r>
              <a:rPr lang="en-GB" dirty="0"/>
              <a:t>based on probabilistic assessments on the number of people traveling from one locality to the other. </a:t>
            </a:r>
            <a:endParaRPr lang="en-GB" dirty="0" smtClean="0"/>
          </a:p>
          <a:p>
            <a:r>
              <a:rPr lang="en-GB" dirty="0" smtClean="0"/>
              <a:t>When </a:t>
            </a:r>
            <a:r>
              <a:rPr lang="en-GB" dirty="0"/>
              <a:t>the running time is complete, a reduce clause accumulates the value for the </a:t>
            </a:r>
            <a:r>
              <a:rPr lang="en-GB" dirty="0">
                <a:solidFill>
                  <a:srgbClr val="FF6600"/>
                </a:solidFill>
              </a:rPr>
              <a:t>reproduction number </a:t>
            </a:r>
            <a:r>
              <a:rPr lang="en-GB" dirty="0"/>
              <a:t>of the disease. Then the value is sent back to the CPU for the analysis, calibration and evaluation of the results. 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988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CUDA 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Approach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are needed: </a:t>
            </a:r>
          </a:p>
          <a:p>
            <a:pPr marL="857250" lvl="1" indent="-457200">
              <a:buFont typeface="Wingdings" charset="2"/>
              <a:buChar char="§"/>
            </a:pPr>
            <a:r>
              <a:rPr lang="en-US" dirty="0" smtClean="0"/>
              <a:t>population (</a:t>
            </a: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size</a:t>
            </a:r>
            <a:r>
              <a:rPr lang="en-US" dirty="0"/>
              <a:t>, which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a function of the available information per population center (e.g., Census data) and the capabilities of the </a:t>
            </a:r>
            <a:r>
              <a:rPr lang="en-US" dirty="0" smtClean="0"/>
              <a:t>hardware; </a:t>
            </a:r>
          </a:p>
          <a:p>
            <a:pPr marL="857250" lvl="1" indent="-457200">
              <a:buFont typeface="Wingdings" charset="2"/>
              <a:buChar char="§"/>
            </a:pPr>
            <a:r>
              <a:rPr lang="en-US" dirty="0" smtClean="0"/>
              <a:t>optimal </a:t>
            </a:r>
            <a:r>
              <a:rPr lang="en-US" dirty="0">
                <a:solidFill>
                  <a:srgbClr val="FF6600"/>
                </a:solidFill>
              </a:rPr>
              <a:t>grid configuration</a:t>
            </a:r>
            <a:r>
              <a:rPr lang="en-US" dirty="0"/>
              <a:t> to balance the </a:t>
            </a:r>
            <a:r>
              <a:rPr lang="en-US" dirty="0" smtClean="0"/>
              <a:t>load; </a:t>
            </a:r>
          </a:p>
          <a:p>
            <a:pPr marL="857250" lvl="1" indent="-457200">
              <a:buFont typeface="Wingdings" charset="2"/>
              <a:buChar char="§"/>
            </a:pPr>
            <a:r>
              <a:rPr lang="en-US" dirty="0" smtClean="0"/>
              <a:t>m</a:t>
            </a:r>
            <a:r>
              <a:rPr lang="en-US" dirty="0" smtClean="0"/>
              <a:t>emory </a:t>
            </a:r>
            <a:r>
              <a:rPr lang="en-US" dirty="0">
                <a:solidFill>
                  <a:srgbClr val="FF6600"/>
                </a:solidFill>
              </a:rPr>
              <a:t>layout</a:t>
            </a:r>
            <a:r>
              <a:rPr lang="en-US" dirty="0"/>
              <a:t> for coalesced </a:t>
            </a:r>
            <a:r>
              <a:rPr lang="en-US" dirty="0">
                <a:solidFill>
                  <a:srgbClr val="FF6600"/>
                </a:solidFill>
              </a:rPr>
              <a:t>memory</a:t>
            </a:r>
            <a:r>
              <a:rPr lang="en-US" dirty="0"/>
              <a:t> </a:t>
            </a:r>
            <a:r>
              <a:rPr lang="en-US" dirty="0" smtClean="0"/>
              <a:t>access.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674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CUDA 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Approach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CUDA implementation differs </a:t>
            </a:r>
            <a:r>
              <a:rPr lang="en-GB" dirty="0"/>
              <a:t>from </a:t>
            </a:r>
            <a:r>
              <a:rPr lang="en-GB" dirty="0" smtClean="0"/>
              <a:t>other </a:t>
            </a:r>
            <a:r>
              <a:rPr lang="en-GB" dirty="0" smtClean="0"/>
              <a:t> existing approaches </a:t>
            </a:r>
            <a:r>
              <a:rPr lang="en-GB" dirty="0"/>
              <a:t>in the way the </a:t>
            </a:r>
            <a:r>
              <a:rPr lang="en-GB" dirty="0">
                <a:solidFill>
                  <a:srgbClr val="FF6600"/>
                </a:solidFill>
              </a:rPr>
              <a:t>blocks within the GPUs </a:t>
            </a:r>
            <a:r>
              <a:rPr lang="en-GB" dirty="0"/>
              <a:t>are populated. Currently, there exist approaches where the blocks support </a:t>
            </a:r>
            <a:r>
              <a:rPr lang="en-GB" dirty="0">
                <a:solidFill>
                  <a:srgbClr val="FF6600"/>
                </a:solidFill>
              </a:rPr>
              <a:t>locations</a:t>
            </a:r>
            <a:r>
              <a:rPr lang="en-GB" dirty="0"/>
              <a:t> within the </a:t>
            </a:r>
            <a:r>
              <a:rPr lang="en-GB" dirty="0"/>
              <a:t>GPUs (cf., </a:t>
            </a:r>
            <a:r>
              <a:rPr lang="en-GB" dirty="0" err="1" smtClean="0"/>
              <a:t>EpiSimdemics</a:t>
            </a:r>
            <a:r>
              <a:rPr lang="en-GB" dirty="0" smtClean="0"/>
              <a:t>).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194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Conclusions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</a:t>
            </a:r>
            <a:r>
              <a:rPr lang="en-US" dirty="0" smtClean="0"/>
              <a:t>reliminary </a:t>
            </a:r>
            <a:r>
              <a:rPr lang="en-US" dirty="0"/>
              <a:t>results show significant reductions in the computational time for a population of </a:t>
            </a:r>
            <a:r>
              <a:rPr lang="en-US" dirty="0">
                <a:solidFill>
                  <a:srgbClr val="FF6600"/>
                </a:solidFill>
              </a:rPr>
              <a:t>1,000,000</a:t>
            </a:r>
            <a:r>
              <a:rPr lang="en-US" dirty="0"/>
              <a:t> people.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just a step in addressing the challenge of simulating outbreaks that are occurring in reality, and designing powerful decision support tools for operations during emergencies. </a:t>
            </a:r>
            <a:r>
              <a:rPr lang="en-US" dirty="0" smtClean="0"/>
              <a:t>It is hoped that the CUDA approach can accommodate the more widespread situations efficiently.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705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Conclusions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implementation can be extended to </a:t>
            </a:r>
            <a:r>
              <a:rPr lang="en-US" dirty="0">
                <a:solidFill>
                  <a:srgbClr val="FF6600"/>
                </a:solidFill>
              </a:rPr>
              <a:t>severe</a:t>
            </a:r>
            <a:r>
              <a:rPr lang="en-US" dirty="0"/>
              <a:t> influenza outbreaks that are not necessarily pandemic, but could create stresses in the public health system.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the time of </a:t>
            </a:r>
            <a:r>
              <a:rPr lang="en-US" dirty="0" smtClean="0"/>
              <a:t>writing (the paper), </a:t>
            </a:r>
            <a:r>
              <a:rPr lang="en-US" dirty="0"/>
              <a:t>the </a:t>
            </a:r>
            <a:r>
              <a:rPr lang="en-US" dirty="0">
                <a:solidFill>
                  <a:srgbClr val="FF6600"/>
                </a:solidFill>
              </a:rPr>
              <a:t>H2N3 </a:t>
            </a:r>
            <a:r>
              <a:rPr lang="en-US" dirty="0"/>
              <a:t>outbreak of 2013 </a:t>
            </a:r>
            <a:r>
              <a:rPr lang="en-US" dirty="0" smtClean="0"/>
              <a:t>was </a:t>
            </a:r>
            <a:r>
              <a:rPr lang="en-US" dirty="0"/>
              <a:t>rapidly escalating in the U.S., and thousands of patients were seeking healthcare and confirmatory testing. Our implementation </a:t>
            </a:r>
            <a:r>
              <a:rPr lang="en-US" dirty="0" smtClean="0"/>
              <a:t>can </a:t>
            </a:r>
            <a:r>
              <a:rPr lang="en-US" dirty="0"/>
              <a:t>be useful in simulating </a:t>
            </a:r>
            <a:r>
              <a:rPr lang="en-US" dirty="0" smtClean="0"/>
              <a:t>this type of</a:t>
            </a:r>
            <a:r>
              <a:rPr lang="en-US" dirty="0" smtClean="0"/>
              <a:t> situation.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881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Introduction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r>
              <a:rPr lang="en-GB" dirty="0"/>
              <a:t>It is currently impossible to predict </a:t>
            </a:r>
            <a:r>
              <a:rPr lang="en-GB" dirty="0" smtClean="0"/>
              <a:t>the </a:t>
            </a:r>
            <a:r>
              <a:rPr lang="en-GB" dirty="0" err="1" smtClean="0"/>
              <a:t>behavior</a:t>
            </a:r>
            <a:r>
              <a:rPr lang="en-GB" dirty="0" smtClean="0"/>
              <a:t> </a:t>
            </a:r>
            <a:r>
              <a:rPr lang="en-GB" dirty="0"/>
              <a:t>of a </a:t>
            </a:r>
            <a:r>
              <a:rPr lang="en-GB" dirty="0">
                <a:solidFill>
                  <a:srgbClr val="FF6600"/>
                </a:solidFill>
              </a:rPr>
              <a:t>Pandemic Influenza </a:t>
            </a:r>
            <a:r>
              <a:rPr lang="en-GB" dirty="0"/>
              <a:t>(PI) </a:t>
            </a:r>
            <a:r>
              <a:rPr lang="en-GB" dirty="0" smtClean="0"/>
              <a:t>virus outbreak, </a:t>
            </a:r>
            <a:r>
              <a:rPr lang="en-GB" dirty="0"/>
              <a:t>and its impact on the population and the public health systems. </a:t>
            </a:r>
            <a:endParaRPr lang="en-GB" dirty="0" smtClean="0"/>
          </a:p>
          <a:p>
            <a:r>
              <a:rPr lang="en-GB" dirty="0"/>
              <a:t>R</a:t>
            </a:r>
            <a:r>
              <a:rPr lang="en-GB" dirty="0" smtClean="0"/>
              <a:t>ecent examples are </a:t>
            </a:r>
            <a:r>
              <a:rPr lang="en-GB" dirty="0"/>
              <a:t>the 2009 </a:t>
            </a:r>
            <a:r>
              <a:rPr lang="en-GB" dirty="0">
                <a:solidFill>
                  <a:srgbClr val="FF6600"/>
                </a:solidFill>
              </a:rPr>
              <a:t>H1N1 PI</a:t>
            </a:r>
            <a:r>
              <a:rPr lang="en-GB" dirty="0"/>
              <a:t>, which differed significantly from the </a:t>
            </a:r>
            <a:r>
              <a:rPr lang="en-GB" dirty="0" smtClean="0"/>
              <a:t>expected pandemic outbreak worldwide, and the </a:t>
            </a:r>
            <a:r>
              <a:rPr lang="en-GB" dirty="0" smtClean="0"/>
              <a:t>(</a:t>
            </a:r>
            <a:r>
              <a:rPr lang="en-GB" dirty="0" smtClean="0"/>
              <a:t>recent</a:t>
            </a:r>
            <a:r>
              <a:rPr lang="en-GB" dirty="0" smtClean="0"/>
              <a:t>) </a:t>
            </a:r>
            <a:r>
              <a:rPr lang="en-GB" dirty="0" smtClean="0">
                <a:solidFill>
                  <a:srgbClr val="FF6600"/>
                </a:solidFill>
              </a:rPr>
              <a:t>H2N3</a:t>
            </a:r>
            <a:r>
              <a:rPr lang="en-GB" dirty="0" smtClean="0"/>
              <a:t> avian</a:t>
            </a:r>
            <a:r>
              <a:rPr lang="en-GB" smtClean="0"/>
              <a:t>/swine </a:t>
            </a:r>
            <a:r>
              <a:rPr lang="en-GB" dirty="0" smtClean="0"/>
              <a:t>flu </a:t>
            </a:r>
            <a:r>
              <a:rPr lang="en-GB" dirty="0" smtClean="0"/>
              <a:t>virus outbreak. </a:t>
            </a:r>
            <a:endParaRPr lang="en-US" dirty="0"/>
          </a:p>
        </p:txBody>
      </p:sp>
      <p:pic>
        <p:nvPicPr>
          <p:cNvPr id="10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Introduction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Before the 2009 PI, several </a:t>
            </a:r>
            <a:r>
              <a:rPr lang="en-GB" dirty="0">
                <a:solidFill>
                  <a:srgbClr val="FF6600"/>
                </a:solidFill>
              </a:rPr>
              <a:t>agent-based (AB) </a:t>
            </a:r>
            <a:r>
              <a:rPr lang="en-GB" dirty="0"/>
              <a:t>simulation models were created to understand the </a:t>
            </a:r>
            <a:r>
              <a:rPr lang="en-GB" dirty="0">
                <a:solidFill>
                  <a:srgbClr val="FF6600"/>
                </a:solidFill>
              </a:rPr>
              <a:t>likely </a:t>
            </a:r>
            <a:r>
              <a:rPr lang="en-GB" dirty="0" smtClean="0">
                <a:solidFill>
                  <a:srgbClr val="FF6600"/>
                </a:solidFill>
              </a:rPr>
              <a:t>progression</a:t>
            </a:r>
            <a:r>
              <a:rPr lang="en-GB" dirty="0" smtClean="0"/>
              <a:t>, </a:t>
            </a:r>
            <a:r>
              <a:rPr lang="en-GB" dirty="0"/>
              <a:t>and the effect of </a:t>
            </a:r>
            <a:r>
              <a:rPr lang="en-GB" dirty="0">
                <a:solidFill>
                  <a:srgbClr val="FF6600"/>
                </a:solidFill>
              </a:rPr>
              <a:t>mitigation strategies</a:t>
            </a:r>
            <a:r>
              <a:rPr lang="en-GB" dirty="0"/>
              <a:t> in the pandemic progression. </a:t>
            </a:r>
            <a:endParaRPr lang="en-GB" dirty="0" smtClean="0"/>
          </a:p>
          <a:p>
            <a:r>
              <a:rPr lang="en-GB" dirty="0" smtClean="0"/>
              <a:t>Results </a:t>
            </a:r>
            <a:r>
              <a:rPr lang="en-GB" dirty="0"/>
              <a:t>from these models were used to create governmental guidelines for the mitigation and containment of the </a:t>
            </a:r>
            <a:r>
              <a:rPr lang="en-GB" dirty="0" smtClean="0"/>
              <a:t>PI.[1]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172200"/>
            <a:ext cx="7924800" cy="365125"/>
          </a:xfrm>
        </p:spPr>
        <p:txBody>
          <a:bodyPr/>
          <a:lstStyle/>
          <a:p>
            <a:pPr algn="l"/>
            <a:r>
              <a:rPr lang="en-US" dirty="0" smtClean="0"/>
              <a:t>[1] Prieto D, Das T, </a:t>
            </a:r>
            <a:r>
              <a:rPr lang="en-US" dirty="0" err="1" smtClean="0"/>
              <a:t>Savachkin</a:t>
            </a:r>
            <a:r>
              <a:rPr lang="en-US" dirty="0" smtClean="0"/>
              <a:t>  A, Uribe A, </a:t>
            </a:r>
            <a:r>
              <a:rPr lang="en-US" dirty="0" err="1" smtClean="0"/>
              <a:t>Izurieta</a:t>
            </a:r>
            <a:r>
              <a:rPr lang="en-US" dirty="0" smtClean="0"/>
              <a:t> R, </a:t>
            </a:r>
            <a:r>
              <a:rPr lang="en-US" dirty="0" err="1" smtClean="0"/>
              <a:t>Malavade</a:t>
            </a:r>
            <a:r>
              <a:rPr lang="en-US" dirty="0" smtClean="0"/>
              <a:t> S. A systematic review to identify areas of enhancements of pandemic simulation models for operational use at provincial and local levels. BMC Public Health 2012;12:251.</a:t>
            </a:r>
            <a:endParaRPr lang="en-US" dirty="0"/>
          </a:p>
        </p:txBody>
      </p:sp>
      <p:pic>
        <p:nvPicPr>
          <p:cNvPr id="10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476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Introduction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Earlier AB models relied on epidemiological features of the </a:t>
            </a:r>
            <a:r>
              <a:rPr lang="en-GB" dirty="0">
                <a:solidFill>
                  <a:srgbClr val="FF6600"/>
                </a:solidFill>
              </a:rPr>
              <a:t>H5N1</a:t>
            </a:r>
            <a:r>
              <a:rPr lang="en-GB" dirty="0"/>
              <a:t>; some recommendations were hard to follow for the H1N1 PI in 2009.</a:t>
            </a:r>
          </a:p>
          <a:p>
            <a:r>
              <a:rPr lang="en-GB" dirty="0"/>
              <a:t> Results from the H1N1 PI, together with views of federal, state and local decision makers [2] demonstrate that AB models are yet to be </a:t>
            </a:r>
            <a:r>
              <a:rPr lang="en-GB" dirty="0" smtClean="0"/>
              <a:t>adapted </a:t>
            </a:r>
            <a:r>
              <a:rPr lang="en-GB" dirty="0"/>
              <a:t>to support operational decisions.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172200"/>
            <a:ext cx="7924800" cy="365125"/>
          </a:xfrm>
        </p:spPr>
        <p:txBody>
          <a:bodyPr/>
          <a:lstStyle/>
          <a:p>
            <a:pPr algn="l"/>
            <a:r>
              <a:rPr lang="nl-NL" dirty="0"/>
              <a:t>[2] </a:t>
            </a:r>
            <a:r>
              <a:rPr lang="en-US" dirty="0"/>
              <a:t>Rosenfeld LA, Fox CE, Kerr D, </a:t>
            </a:r>
            <a:r>
              <a:rPr lang="en-US" dirty="0" err="1"/>
              <a:t>Marziale</a:t>
            </a:r>
            <a:r>
              <a:rPr lang="en-US" dirty="0"/>
              <a:t> E, Cullum A, </a:t>
            </a:r>
            <a:r>
              <a:rPr lang="en-US" dirty="0" err="1"/>
              <a:t>Lota</a:t>
            </a:r>
            <a:r>
              <a:rPr lang="en-US" dirty="0"/>
              <a:t> K, Stewart J, Thompson M. Use of computer modeling for emergency preparedness functions by local and state health official: a needs assessment. </a:t>
            </a:r>
            <a:r>
              <a:rPr lang="en-US" i="1" dirty="0"/>
              <a:t>J Public Health Manage </a:t>
            </a:r>
            <a:r>
              <a:rPr lang="en-US" i="1" dirty="0" err="1"/>
              <a:t>Pract</a:t>
            </a:r>
            <a:r>
              <a:rPr lang="en-US" dirty="0"/>
              <a:t> 2009; </a:t>
            </a:r>
            <a:r>
              <a:rPr lang="en-US" b="1" dirty="0"/>
              <a:t>15</a:t>
            </a:r>
            <a:r>
              <a:rPr lang="en-US" dirty="0"/>
              <a:t>(2)</a:t>
            </a:r>
            <a:r>
              <a:rPr lang="en-US" b="1" dirty="0"/>
              <a:t>:</a:t>
            </a:r>
            <a:r>
              <a:rPr lang="en-US" dirty="0"/>
              <a:t>96-104.</a:t>
            </a:r>
          </a:p>
        </p:txBody>
      </p:sp>
      <p:pic>
        <p:nvPicPr>
          <p:cNvPr id="9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458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Introduction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Several approaches have been proposed for </a:t>
            </a:r>
            <a:r>
              <a:rPr lang="en-GB" dirty="0">
                <a:solidFill>
                  <a:srgbClr val="FF6600"/>
                </a:solidFill>
              </a:rPr>
              <a:t>parallelizing</a:t>
            </a:r>
            <a:r>
              <a:rPr lang="en-GB" dirty="0"/>
              <a:t> simulations of influenza outbreaks. </a:t>
            </a:r>
            <a:endParaRPr lang="en-GB" dirty="0" smtClean="0"/>
          </a:p>
          <a:p>
            <a:r>
              <a:rPr lang="en-GB" dirty="0" err="1" smtClean="0"/>
              <a:t>DiCon</a:t>
            </a:r>
            <a:r>
              <a:rPr lang="en-GB" dirty="0" smtClean="0"/>
              <a:t>, </a:t>
            </a:r>
            <a:r>
              <a:rPr lang="en-GB" dirty="0"/>
              <a:t>ABM</a:t>
            </a:r>
            <a:r>
              <a:rPr lang="en-GB" dirty="0" smtClean="0"/>
              <a:t>++, </a:t>
            </a:r>
            <a:r>
              <a:rPr lang="en-GB" dirty="0"/>
              <a:t>and </a:t>
            </a:r>
            <a:r>
              <a:rPr lang="en-GB" dirty="0" smtClean="0"/>
              <a:t>FluTE </a:t>
            </a:r>
            <a:r>
              <a:rPr lang="en-GB" dirty="0"/>
              <a:t>are examples of </a:t>
            </a:r>
            <a:r>
              <a:rPr lang="en-GB" dirty="0">
                <a:solidFill>
                  <a:srgbClr val="FF6600"/>
                </a:solidFill>
              </a:rPr>
              <a:t>MPI </a:t>
            </a:r>
            <a:r>
              <a:rPr lang="en-GB" dirty="0"/>
              <a:t>implementations. </a:t>
            </a:r>
            <a:endParaRPr lang="en-GB" dirty="0" smtClean="0"/>
          </a:p>
          <a:p>
            <a:r>
              <a:rPr lang="en-GB" dirty="0" err="1" smtClean="0"/>
              <a:t>EpiSimdemics</a:t>
            </a:r>
            <a:r>
              <a:rPr lang="en-GB" dirty="0" smtClean="0"/>
              <a:t> is </a:t>
            </a:r>
            <a:r>
              <a:rPr lang="en-GB" dirty="0"/>
              <a:t>a </a:t>
            </a:r>
            <a:r>
              <a:rPr lang="en-GB" dirty="0">
                <a:solidFill>
                  <a:srgbClr val="FF6600"/>
                </a:solidFill>
              </a:rPr>
              <a:t>GPU</a:t>
            </a:r>
            <a:r>
              <a:rPr lang="en-GB" dirty="0"/>
              <a:t> approach that uses parallel blocks to support </a:t>
            </a:r>
            <a:r>
              <a:rPr lang="en-GB" dirty="0" smtClean="0"/>
              <a:t>locations. </a:t>
            </a:r>
          </a:p>
          <a:p>
            <a:r>
              <a:rPr lang="en-GB" dirty="0" smtClean="0"/>
              <a:t>These are </a:t>
            </a:r>
            <a:r>
              <a:rPr lang="en-GB" dirty="0"/>
              <a:t>designed to work with AB simulations of </a:t>
            </a:r>
            <a:r>
              <a:rPr lang="en-GB" dirty="0" smtClean="0"/>
              <a:t>a particular </a:t>
            </a:r>
            <a:r>
              <a:rPr lang="en-GB" dirty="0"/>
              <a:t>influenza virus, either pandemic or endemic.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730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Introduction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present a parallelized version of the AB model </a:t>
            </a:r>
            <a:r>
              <a:rPr lang="en-US" dirty="0" smtClean="0"/>
              <a:t>described in [3], which </a:t>
            </a:r>
            <a:r>
              <a:rPr lang="en-US" dirty="0"/>
              <a:t>simulates the disease spread of a </a:t>
            </a:r>
            <a:r>
              <a:rPr lang="en-US" dirty="0">
                <a:solidFill>
                  <a:srgbClr val="FF6600"/>
                </a:solidFill>
              </a:rPr>
              <a:t>pandemic </a:t>
            </a:r>
            <a:r>
              <a:rPr lang="en-US" dirty="0"/>
              <a:t>and an</a:t>
            </a:r>
            <a:r>
              <a:rPr lang="en-US" dirty="0">
                <a:solidFill>
                  <a:srgbClr val="FF6600"/>
                </a:solidFill>
              </a:rPr>
              <a:t> endemic </a:t>
            </a:r>
            <a:r>
              <a:rPr lang="en-US" dirty="0"/>
              <a:t>(seasonal) virus through an urban population.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main feature of the AB model is that it can </a:t>
            </a:r>
            <a:r>
              <a:rPr lang="en-US" dirty="0" smtClean="0"/>
              <a:t>simultaneousl</a:t>
            </a:r>
            <a:r>
              <a:rPr lang="en-US" dirty="0" smtClean="0"/>
              <a:t>y </a:t>
            </a:r>
            <a:r>
              <a:rPr lang="en-US" dirty="0"/>
              <a:t>accommodate the epidemiological features of seasonal and pandemic </a:t>
            </a:r>
            <a:r>
              <a:rPr lang="en-US" dirty="0" smtClean="0"/>
              <a:t>outbreaks.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172200"/>
            <a:ext cx="7924800" cy="365125"/>
          </a:xfrm>
        </p:spPr>
        <p:txBody>
          <a:bodyPr/>
          <a:lstStyle/>
          <a:p>
            <a:pPr algn="l"/>
            <a:r>
              <a:rPr lang="en-GB" dirty="0" smtClean="0"/>
              <a:t>[3] </a:t>
            </a:r>
            <a:r>
              <a:rPr lang="en-GB" dirty="0" err="1" smtClean="0"/>
              <a:t>Prieto</a:t>
            </a:r>
            <a:r>
              <a:rPr lang="en-GB" dirty="0" smtClean="0"/>
              <a:t> </a:t>
            </a:r>
            <a:r>
              <a:rPr lang="en-GB" dirty="0"/>
              <a:t>D, Das T. An operational epidemiological model for calibrating agent-based simulations of co-circulating pandemic and seasonal influenza outbreaks. Unpublished paper.</a:t>
            </a:r>
            <a:endParaRPr lang="en-US" dirty="0"/>
          </a:p>
        </p:txBody>
      </p:sp>
      <p:pic>
        <p:nvPicPr>
          <p:cNvPr id="9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616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Agent Model Description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basic AB model simulates the spread of a Pandemic H1N1 flu virus, and one of its seasonal antigenic variants. Both viruses are seeded in an </a:t>
            </a:r>
            <a:r>
              <a:rPr lang="en-GB" dirty="0">
                <a:solidFill>
                  <a:srgbClr val="FF6600"/>
                </a:solidFill>
              </a:rPr>
              <a:t>urban population</a:t>
            </a:r>
            <a:r>
              <a:rPr lang="en-GB" dirty="0"/>
              <a:t> that considers different </a:t>
            </a:r>
            <a:r>
              <a:rPr lang="en-GB" dirty="0">
                <a:solidFill>
                  <a:srgbClr val="FF6600"/>
                </a:solidFill>
              </a:rPr>
              <a:t>locations</a:t>
            </a:r>
            <a:r>
              <a:rPr lang="en-GB" dirty="0"/>
              <a:t>, including schools, workplaces and errand places. 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simulation was populated using information </a:t>
            </a:r>
            <a:r>
              <a:rPr lang="en-GB" dirty="0" smtClean="0"/>
              <a:t>from </a:t>
            </a:r>
            <a:r>
              <a:rPr lang="en-GB" dirty="0"/>
              <a:t>Hillsborough County in Tampa, Florida, USA.</a:t>
            </a:r>
            <a:endParaRPr lang="en-US" dirty="0"/>
          </a:p>
        </p:txBody>
      </p:sp>
      <p:pic>
        <p:nvPicPr>
          <p:cNvPr id="8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405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Agent Model Description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collected for the simulation were reported in </a:t>
            </a:r>
            <a:r>
              <a:rPr lang="en-US" dirty="0" smtClean="0"/>
              <a:t>[4], </a:t>
            </a:r>
            <a:r>
              <a:rPr lang="en-US" dirty="0"/>
              <a:t>and were obtained from the 2002 U.S. Economic Census, the 2001 American Community Survey, and the 2001 National Household Travel Survey.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population of </a:t>
            </a:r>
            <a:r>
              <a:rPr lang="en-US" dirty="0">
                <a:solidFill>
                  <a:srgbClr val="FF6600"/>
                </a:solidFill>
              </a:rPr>
              <a:t>1,000,000</a:t>
            </a:r>
            <a:r>
              <a:rPr lang="en-US" dirty="0"/>
              <a:t>, a total of </a:t>
            </a:r>
            <a:r>
              <a:rPr lang="en-US" dirty="0">
                <a:solidFill>
                  <a:srgbClr val="FF6600"/>
                </a:solidFill>
              </a:rPr>
              <a:t>12,800</a:t>
            </a:r>
            <a:r>
              <a:rPr lang="en-US" dirty="0"/>
              <a:t> businesses, and </a:t>
            </a:r>
            <a:r>
              <a:rPr lang="en-US" dirty="0">
                <a:solidFill>
                  <a:srgbClr val="FF6600"/>
                </a:solidFill>
              </a:rPr>
              <a:t>500,000</a:t>
            </a:r>
            <a:r>
              <a:rPr lang="en-US" dirty="0"/>
              <a:t> households were simulated.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172200"/>
            <a:ext cx="7924800" cy="365125"/>
          </a:xfrm>
        </p:spPr>
        <p:txBody>
          <a:bodyPr/>
          <a:lstStyle/>
          <a:p>
            <a:pPr algn="l"/>
            <a:r>
              <a:rPr lang="en-US" dirty="0" smtClean="0"/>
              <a:t>[4] </a:t>
            </a:r>
            <a:r>
              <a:rPr lang="en-US" dirty="0"/>
              <a:t>Uribe A, </a:t>
            </a:r>
            <a:r>
              <a:rPr lang="en-US" dirty="0" err="1"/>
              <a:t>Savachkin</a:t>
            </a:r>
            <a:r>
              <a:rPr lang="en-US" dirty="0"/>
              <a:t> A, Santana A, Prieto D, Das, T. A predictive decision aid methodology for dynamic mitigation of influenza pandemics. Special issue on optimization in disaster relief. </a:t>
            </a:r>
            <a:r>
              <a:rPr lang="en-US" i="1" dirty="0"/>
              <a:t>OR Spectrum</a:t>
            </a:r>
            <a:r>
              <a:rPr lang="en-US" dirty="0"/>
              <a:t> 2011; 6 May: 1–36.</a:t>
            </a:r>
          </a:p>
        </p:txBody>
      </p:sp>
      <p:pic>
        <p:nvPicPr>
          <p:cNvPr id="9" name="Picture 2" descr="http://www.geology.wmich.edu/fhydro/HFC%20Web%20Figures/WMU%20Se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463"/>
            <a:ext cx="984506" cy="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57200" y="34636"/>
            <a:ext cx="7848600" cy="1336964"/>
            <a:chOff x="457200" y="34636"/>
            <a:chExt cx="7848600" cy="133696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57200" y="34636"/>
              <a:ext cx="0" cy="1336964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blurRad="50800" dist="63500" dir="1800000" sx="90000" sy="9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1371600"/>
              <a:ext cx="7848600" cy="0"/>
            </a:xfrm>
            <a:prstGeom prst="line">
              <a:avLst/>
            </a:prstGeom>
            <a:ln w="60325" cmpd="thickThin">
              <a:solidFill>
                <a:schemeClr val="tx1"/>
              </a:solidFill>
            </a:ln>
            <a:effectLst>
              <a:outerShdw dist="63500" dir="5400000" algn="ctr" rotWithShape="0">
                <a:srgbClr val="FFC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768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6318</TotalTime>
  <Words>1557</Words>
  <Application>Microsoft Macintosh PowerPoint</Application>
  <PresentationFormat>On-screen Show (4:3)</PresentationFormat>
  <Paragraphs>95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Visio.Drawing.11</vt:lpstr>
      <vt:lpstr>Parallel Agent-based Simulation of Pandemic and Seasonal Influenza Outbreaks  </vt:lpstr>
      <vt:lpstr>Presentation</vt:lpstr>
      <vt:lpstr>Introduction</vt:lpstr>
      <vt:lpstr>Introduction</vt:lpstr>
      <vt:lpstr>Introduction</vt:lpstr>
      <vt:lpstr>Introduction</vt:lpstr>
      <vt:lpstr>Introduction</vt:lpstr>
      <vt:lpstr>Agent Model Description</vt:lpstr>
      <vt:lpstr>Agent Model Description</vt:lpstr>
      <vt:lpstr>Agent Model Description</vt:lpstr>
      <vt:lpstr>PowerPoint Presentation</vt:lpstr>
      <vt:lpstr>Agent Model Description</vt:lpstr>
      <vt:lpstr>Agent Model Description</vt:lpstr>
      <vt:lpstr>Agent Model Description</vt:lpstr>
      <vt:lpstr>Agent Model Description</vt:lpstr>
      <vt:lpstr>OpenMP Version</vt:lpstr>
      <vt:lpstr>OpenMP Version</vt:lpstr>
      <vt:lpstr>Results</vt:lpstr>
      <vt:lpstr>Results</vt:lpstr>
      <vt:lpstr>Results</vt:lpstr>
      <vt:lpstr>CUDA Approach</vt:lpstr>
      <vt:lpstr>CUDA Approach</vt:lpstr>
      <vt:lpstr>CUDA Approach</vt:lpstr>
      <vt:lpstr>CUDA Approach</vt:lpstr>
      <vt:lpstr>CUDA Approach</vt:lpstr>
      <vt:lpstr>Conclusions</vt:lpstr>
      <vt:lpstr>Conclusions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Approaches for an Agent-based Simulation of Concurrent Pandemic and Seasonal Influenza Outbreaks</dc:title>
  <dc:creator>Milton Soto Ferrari</dc:creator>
  <cp:lastModifiedBy>Elise de Doncker</cp:lastModifiedBy>
  <cp:revision>47</cp:revision>
  <dcterms:created xsi:type="dcterms:W3CDTF">2013-05-22T01:21:04Z</dcterms:created>
  <dcterms:modified xsi:type="dcterms:W3CDTF">2013-06-07T06:28:36Z</dcterms:modified>
</cp:coreProperties>
</file>